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3.svg" ContentType="image/svg+xml"/>
  <Override PartName="/ppt/media/image75.svg" ContentType="image/svg+xml"/>
  <Override PartName="/ppt/media/image7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4"/>
  </p:notesMasterIdLst>
  <p:handoutMasterIdLst>
    <p:handoutMasterId r:id="rId45"/>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283" r:id="rId19"/>
    <p:sldId id="10168" r:id="rId20"/>
    <p:sldId id="10170" r:id="rId21"/>
    <p:sldId id="391" r:id="rId22"/>
    <p:sldId id="286" r:id="rId23"/>
    <p:sldId id="293" r:id="rId24"/>
    <p:sldId id="289" r:id="rId25"/>
    <p:sldId id="10171" r:id="rId26"/>
    <p:sldId id="9697" r:id="rId27"/>
    <p:sldId id="9698" r:id="rId28"/>
    <p:sldId id="10164" r:id="rId29"/>
    <p:sldId id="10165" r:id="rId30"/>
    <p:sldId id="437" r:id="rId31"/>
    <p:sldId id="9458" r:id="rId32"/>
    <p:sldId id="10312" r:id="rId33"/>
    <p:sldId id="446" r:id="rId34"/>
    <p:sldId id="447" r:id="rId35"/>
    <p:sldId id="448" r:id="rId36"/>
    <p:sldId id="10201" r:id="rId37"/>
    <p:sldId id="9495" r:id="rId38"/>
    <p:sldId id="582" r:id="rId39"/>
    <p:sldId id="583" r:id="rId40"/>
    <p:sldId id="10167" r:id="rId41"/>
    <p:sldId id="584" r:id="rId42"/>
    <p:sldId id="48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283"/>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249" autoAdjust="0"/>
  </p:normalViewPr>
  <p:slideViewPr>
    <p:cSldViewPr snapToGrid="0">
      <p:cViewPr varScale="1">
        <p:scale>
          <a:sx n="85" d="100"/>
          <a:sy n="85" d="100"/>
        </p:scale>
        <p:origin x="590"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notesMaster" Target="notesMasters/notesMaster1.xml"/><Relationship Id="rId45" Type="http://schemas.openxmlformats.org/officeDocument/2006/relationships/handoutMaster" Target="handoutMasters/handoutMaster1.xml"/><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47</c:v>
                </c:pt>
                <c:pt idx="1">
                  <c:v>50</c:v>
                </c:pt>
                <c:pt idx="2">
                  <c:v>43</c:v>
                </c:pt>
                <c:pt idx="3">
                  <c:v>45</c:v>
                </c:pt>
                <c:pt idx="4">
                  <c:v>48</c:v>
                </c:pt>
                <c:pt idx="5">
                  <c:v>50</c:v>
                </c:pt>
                <c:pt idx="6">
                  <c:v>50</c:v>
                </c:pt>
                <c:pt idx="7">
                  <c:v>46</c:v>
                </c:pt>
                <c:pt idx="8">
                  <c:v>41</c:v>
                </c:pt>
                <c:pt idx="9">
                  <c:v>47</c:v>
                </c:pt>
                <c:pt idx="10">
                  <c:v>48</c:v>
                </c:pt>
                <c:pt idx="11">
                  <c:v>46</c:v>
                </c:pt>
                <c:pt idx="12">
                  <c:v>47</c:v>
                </c:pt>
                <c:pt idx="13">
                  <c:v>41</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31</c:v>
                </c:pt>
                <c:pt idx="1">
                  <c:v>28</c:v>
                </c:pt>
                <c:pt idx="2">
                  <c:v>35</c:v>
                </c:pt>
                <c:pt idx="3">
                  <c:v>30</c:v>
                </c:pt>
                <c:pt idx="4">
                  <c:v>34</c:v>
                </c:pt>
                <c:pt idx="5">
                  <c:v>26</c:v>
                </c:pt>
                <c:pt idx="6">
                  <c:v>31</c:v>
                </c:pt>
                <c:pt idx="7">
                  <c:v>27</c:v>
                </c:pt>
                <c:pt idx="8">
                  <c:v>30</c:v>
                </c:pt>
                <c:pt idx="9">
                  <c:v>28</c:v>
                </c:pt>
                <c:pt idx="10">
                  <c:v>31</c:v>
                </c:pt>
                <c:pt idx="11">
                  <c:v>33</c:v>
                </c:pt>
                <c:pt idx="12">
                  <c:v>28</c:v>
                </c:pt>
                <c:pt idx="13">
                  <c:v>35</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50</c:v>
                </c:pt>
                <c:pt idx="1">
                  <c:v>43</c:v>
                </c:pt>
                <c:pt idx="2">
                  <c:v>49</c:v>
                </c:pt>
                <c:pt idx="3">
                  <c:v>40</c:v>
                </c:pt>
                <c:pt idx="4">
                  <c:v>43</c:v>
                </c:pt>
                <c:pt idx="5">
                  <c:v>50</c:v>
                </c:pt>
                <c:pt idx="6">
                  <c:v>50</c:v>
                </c:pt>
                <c:pt idx="7">
                  <c:v>40</c:v>
                </c:pt>
                <c:pt idx="8">
                  <c:v>41</c:v>
                </c:pt>
                <c:pt idx="9">
                  <c:v>47</c:v>
                </c:pt>
                <c:pt idx="10">
                  <c:v>47</c:v>
                </c:pt>
                <c:pt idx="11">
                  <c:v>48</c:v>
                </c:pt>
                <c:pt idx="12">
                  <c:v>49</c:v>
                </c:pt>
                <c:pt idx="13">
                  <c:v>47</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26</c:v>
                </c:pt>
                <c:pt idx="1">
                  <c:v>26</c:v>
                </c:pt>
                <c:pt idx="2">
                  <c:v>28</c:v>
                </c:pt>
                <c:pt idx="3">
                  <c:v>27</c:v>
                </c:pt>
                <c:pt idx="4">
                  <c:v>30</c:v>
                </c:pt>
                <c:pt idx="5">
                  <c:v>26</c:v>
                </c:pt>
                <c:pt idx="6">
                  <c:v>34</c:v>
                </c:pt>
                <c:pt idx="7">
                  <c:v>28</c:v>
                </c:pt>
                <c:pt idx="8">
                  <c:v>26</c:v>
                </c:pt>
                <c:pt idx="9">
                  <c:v>29</c:v>
                </c:pt>
                <c:pt idx="10">
                  <c:v>26</c:v>
                </c:pt>
                <c:pt idx="11">
                  <c:v>27</c:v>
                </c:pt>
                <c:pt idx="12">
                  <c:v>27</c:v>
                </c:pt>
                <c:pt idx="13">
                  <c:v>33</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46</c:v>
                </c:pt>
                <c:pt idx="1">
                  <c:v>46</c:v>
                </c:pt>
                <c:pt idx="2">
                  <c:v>44</c:v>
                </c:pt>
                <c:pt idx="3">
                  <c:v>43</c:v>
                </c:pt>
                <c:pt idx="4">
                  <c:v>45</c:v>
                </c:pt>
                <c:pt idx="5">
                  <c:v>46</c:v>
                </c:pt>
                <c:pt idx="6">
                  <c:v>44</c:v>
                </c:pt>
                <c:pt idx="7">
                  <c:v>46</c:v>
                </c:pt>
                <c:pt idx="8">
                  <c:v>42</c:v>
                </c:pt>
                <c:pt idx="9">
                  <c:v>49</c:v>
                </c:pt>
                <c:pt idx="10">
                  <c:v>41</c:v>
                </c:pt>
                <c:pt idx="11">
                  <c:v>47</c:v>
                </c:pt>
                <c:pt idx="12">
                  <c:v>49</c:v>
                </c:pt>
                <c:pt idx="13">
                  <c:v>42</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28</c:v>
                </c:pt>
                <c:pt idx="1">
                  <c:v>33</c:v>
                </c:pt>
                <c:pt idx="2">
                  <c:v>33</c:v>
                </c:pt>
                <c:pt idx="3">
                  <c:v>29</c:v>
                </c:pt>
                <c:pt idx="4">
                  <c:v>26</c:v>
                </c:pt>
                <c:pt idx="5">
                  <c:v>25</c:v>
                </c:pt>
                <c:pt idx="6">
                  <c:v>32</c:v>
                </c:pt>
                <c:pt idx="7">
                  <c:v>32</c:v>
                </c:pt>
                <c:pt idx="8">
                  <c:v>26</c:v>
                </c:pt>
                <c:pt idx="9">
                  <c:v>26</c:v>
                </c:pt>
                <c:pt idx="10">
                  <c:v>26</c:v>
                </c:pt>
                <c:pt idx="11">
                  <c:v>34</c:v>
                </c:pt>
                <c:pt idx="12">
                  <c:v>26</c:v>
                </c:pt>
                <c:pt idx="13">
                  <c:v>25</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c:v>
                </c:pt>
                <c:pt idx="1">
                  <c:v>383.29</c:v>
                </c:pt>
                <c:pt idx="2">
                  <c:v>381.62</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15-09-2025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15-09-2025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 Id="rId3" Type="http://schemas.openxmlformats.org/officeDocument/2006/relationships/image" Target="../media/image30.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microsoft.com/office/2007/relationships/hdphoto" Target="../media/hdphoto6.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7.png"/><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 Id="rId4" Type="http://schemas.microsoft.com/office/2007/relationships/hdphoto" Target="../media/hdphoto8.wdp"/><Relationship Id="rId5" Type="http://schemas.openxmlformats.org/officeDocument/2006/relationships/image" Target="../media/image40.png"/><Relationship Id="rId6"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 Id="rId3" Type="http://schemas.microsoft.com/office/2007/relationships/hdphoto" Target="../media/hdphoto10.wdp"/><Relationship Id="rId4" Type="http://schemas.openxmlformats.org/officeDocument/2006/relationships/image" Target="../media/image48.png"/><Relationship Id="rId5" Type="http://schemas.microsoft.com/office/2007/relationships/hdphoto" Target="../media/hdphoto11.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6.png"/><Relationship Id="rId4" Type="http://schemas.microsoft.com/office/2007/relationships/hdphoto" Target="../media/hdphoto9.wdp"/><Relationship Id="rId5"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4.png"/><Relationship Id="rId3" Type="http://schemas.microsoft.com/office/2007/relationships/hdphoto" Target="../media/hdphoto12.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5.png"/><Relationship Id="rId4" Type="http://schemas.microsoft.com/office/2007/relationships/hdphoto" Target="../media/hdphoto13.wdp"/><Relationship Id="rId5"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microsoft.com/office/2007/relationships/hdphoto" Target="../media/hdphoto1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microsoft.com/office/2007/relationships/hdphoto" Target="../media/hdphoto15.wdp"/><Relationship Id="rId4" Type="http://schemas.openxmlformats.org/officeDocument/2006/relationships/image" Target="../media/image4.png"/><Relationship Id="rId5" Type="http://schemas.openxmlformats.org/officeDocument/2006/relationships/image" Target="../media/image58.png"/><Relationship Id="rId6" Type="http://schemas.openxmlformats.org/officeDocument/2006/relationships/image" Target="../media/image59.GIF"/><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microsoft.com/office/2007/relationships/hdphoto" Target="../media/hdphoto16.wdp"/><Relationship Id="rId11" Type="http://schemas.openxmlformats.org/officeDocument/2006/relationships/image" Target="../media/image63.png"/><Relationship Id="rId12" Type="http://schemas.microsoft.com/office/2007/relationships/hdphoto" Target="../media/hdphoto17.wdp"/><Relationship Id="rId13" Type="http://schemas.openxmlformats.org/officeDocument/2006/relationships/image" Target="../media/image64.png"/><Relationship Id="rId14" Type="http://schemas.microsoft.com/office/2007/relationships/hdphoto" Target="../media/hdphoto18.wdp"/><Relationship Id="rId15" Type="http://schemas.openxmlformats.org/officeDocument/2006/relationships/image" Target="../media/image65.png"/><Relationship Id="rId16"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 Id="rId3"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9.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70.png"/><Relationship Id="rId7" Type="http://schemas.openxmlformats.org/officeDocument/2006/relationships/hyperlink" Target="https://www.facebook.com/STI4SDG/" TargetMode="External"/><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svg"/><Relationship Id="rId11" Type="http://schemas.openxmlformats.org/officeDocument/2006/relationships/image" Target="../media/image74.png"/><Relationship Id="rId12" Type="http://schemas.openxmlformats.org/officeDocument/2006/relationships/image" Target="../media/image75.svg"/><Relationship Id="rId13" Type="http://schemas.openxmlformats.org/officeDocument/2006/relationships/image" Target="../media/image76.png"/><Relationship Id="rId14" Type="http://schemas.openxmlformats.org/officeDocument/2006/relationships/image" Target="../media/image77.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Technology: Machine Learning, Natural Language Processing (Speech Recognition, Text Analytics)
By Application: Healthcare, Finance, Automotive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TOY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Toy Industry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International Journal of Marketing Studies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International Council of Toy Industries</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Consumer Research</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American Specialty Toy Retailing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Retailing</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European Toy Industry Confederation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Business Research</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Japan Toy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Product Innovation Management</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658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Toy Market is valued at USD 212 Million in 2024, and is expected to reach USD 121 Million by 2032. The market shows a steady CAGR of 32% from 2025 to 2032. The Global Toy Market is driven by the increasing demand for educational and multifunctional toys, with technology integration and licensing deals with movies and TV shows playing major roles. Increased disposable incomes are enabling higher spending on premium toys. Key players such as Hasbro, LEGO, Mattel and Bandai Namco continue to innovate, with AI and AR technology being increasingly utilized. The market is also benefiting from the rise of e-commerce platforms. Moving forward, sustainable and eco-friendly toys are expected to be a significant trend, as consumers become more conscious of environmental concerns.</a:t>
            </a:r>
            <a:r>
              <a:rPr kumimoji="0" lang="en-US" sz="9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78573"/>
            <a:ext cx="5141686" cy="261610"/>
          </a:xfrm>
          <a:prstGeom prst="rect">
            <a:avLst/>
          </a:prstGeom>
          <a:noFill/>
        </p:spPr>
        <p:txBody>
          <a:bodyPr wrap="square">
            <a:spAutoFit/>
          </a:bodyPr>
          <a:lstStyle/>
          <a:p>
            <a:r>
              <a:rPr lang="en-US" sz="1100" b="1" dirty="0">
                <a:solidFill>
                  <a:schemeClr val="bg1"/>
                </a:solidFill>
              </a:rPr>
              <a:t>FIGURE 01. GLOBAL TOY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a:extLst>
              <a:ext uri="{FF2B5EF4-FFF2-40B4-BE49-F238E27FC236}">
                <a16:creationId xmlns:a16="http://schemas.microsoft.com/office/drawing/2014/main" id="{DDFF9EB4-CE44-4986-6953-2FAF0A315950}"/>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04065" y="4980052"/>
            <a:ext cx="5725324" cy="1448002"/>
          </a:xfrm>
          <a:prstGeom prst="rect">
            <a:avLst/>
          </a:prstGeom>
        </p:spPr>
      </p:pic>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212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121</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2724029"/>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Globalization and Ecommerce: One key enabler for the Global Toy Market is the rapid globalization and the evolution of ecommerce. The integration of global markets has increased trade opportunities for toy companies across the world, thus expanding their consumer base and revenue potential. Furthermore, e-commerce platforms give access to a broad demographic, enabling consumers to easily search, compare, and purchase products from anywhere. The convenience, variety and easy access of online shopping continue to drive growth in toy market.
Technological Innovation and Smart Toys: Another major enabler in the Global Toy Market is the advent of technology and development of smart toys. With technology playing an increasingly significant role in day-to-day activities, toy manufacturers are integrating innovative tech aspects like AI and AR into toys. Interactive, educational and technologically advanced toys are gaining popularity, driving demand and growth in the market. In addition to this, these toys provide a value-added learning experience to children, thus winning parental approval and boosting sales.</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6" name="TextBox 5">
            <a:extLst>
              <a:ext uri="{FF2B5EF4-FFF2-40B4-BE49-F238E27FC236}">
                <a16:creationId xmlns:a16="http://schemas.microsoft.com/office/drawing/2014/main" id="{7BAA96CD-19E6-155E-7C32-577DF97EF73C}"/>
              </a:ext>
            </a:extLst>
          </p:cNvPr>
          <p:cNvSpPr txBox="1"/>
          <p:nvPr/>
        </p:nvSpPr>
        <p:spPr>
          <a:xfrm>
            <a:off x="8382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SUPPLY SIDE TRENDS</a:t>
            </a:r>
          </a:p>
        </p:txBody>
      </p:sp>
      <p:sp>
        <p:nvSpPr>
          <p:cNvPr id="10" name="TextBox 9">
            <a:extLst>
              <a:ext uri="{FF2B5EF4-FFF2-40B4-BE49-F238E27FC236}">
                <a16:creationId xmlns:a16="http://schemas.microsoft.com/office/drawing/2014/main" id="{B07D0FC6-D7BD-6117-36CD-D7E08E69CFF4}"/>
              </a:ext>
            </a:extLst>
          </p:cNvPr>
          <p:cNvSpPr txBox="1"/>
          <p:nvPr/>
        </p:nvSpPr>
        <p:spPr>
          <a:xfrm>
            <a:off x="59987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DEMAND SIDE TRENDS</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rPr lang="en-US" sz="1100" b="1" i="0" u="none" strike="noStrike" baseline="0" dirty="0">
                <a:solidFill>
                  <a:schemeClr val="tx1">
                    <a:lumMod val="75000"/>
                    <a:lumOff val="25000"/>
                  </a:schemeClr>
                </a:solidFill>
                <a:latin typeface="+mj-lt"/>
              </a:rPr>
              <a:t>Global Toy Market</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25500"/>
            <a:ext cx="5663512" cy="3033605"/>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838799" y="1443168"/>
            <a:ext cx="4386818" cy="2104023"/>
          </a:xfrm>
          <a:prstGeom prst="rect">
            <a:avLst/>
          </a:prstGeom>
        </p:spPr>
      </p:pic>
      <p:pic>
        <p:nvPicPr>
          <p:cNvPr id="14" name="Picture 13">
            <a:extLst>
              <a:ext uri="{FF2B5EF4-FFF2-40B4-BE49-F238E27FC236}">
                <a16:creationId xmlns:a16="http://schemas.microsoft.com/office/drawing/2014/main" id="{E9D41F10-DBDD-09ED-9B27-A80F116813CF}"/>
              </a:ext>
            </a:extLst>
          </p:cNvPr>
          <p:cNvPicPr>
            <a:picLocks noChangeAspect="1"/>
          </p:cNvPicPr>
          <p:nvPr/>
        </p:nvPicPr>
        <p:blipFill>
          <a:blip r:embed="rId4" cstate="print"/>
          <a:stretch>
            <a:fillRect/>
          </a:stretch>
        </p:blipFill>
        <p:spPr>
          <a:xfrm>
            <a:off x="952500" y="4181543"/>
            <a:ext cx="4159416" cy="2104023"/>
          </a:xfrm>
          <a:prstGeom prst="rect">
            <a:avLst/>
          </a:prstGeom>
        </p:spPr>
      </p:pic>
      <p:pic>
        <p:nvPicPr>
          <p:cNvPr id="15" name="Picture 14">
            <a:extLst>
              <a:ext uri="{FF2B5EF4-FFF2-40B4-BE49-F238E27FC236}">
                <a16:creationId xmlns:a16="http://schemas.microsoft.com/office/drawing/2014/main" id="{068E95DD-CF2A-9E0D-0192-BFD3FFDC4676}"/>
              </a:ext>
            </a:extLst>
          </p:cNvPr>
          <p:cNvPicPr>
            <a:picLocks noChangeAspect="1"/>
          </p:cNvPicPr>
          <p:nvPr/>
        </p:nvPicPr>
        <p:blipFill>
          <a:blip r:embed="rId5" cstate="print"/>
          <a:stretch>
            <a:fillRect/>
          </a:stretch>
        </p:blipFill>
        <p:spPr>
          <a:xfrm>
            <a:off x="6120243" y="4181543"/>
            <a:ext cx="4191836" cy="2081329"/>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5580004" y="2851228"/>
            <a:ext cx="1453421" cy="488211"/>
          </a:xfrm>
          <a:prstGeom prst="rect">
            <a:avLst/>
          </a:prstGeom>
          <a:solidFill>
            <a:srgbClr val="FFFFFF"/>
          </a:solidFill>
        </p:spPr>
        <p:txBody>
          <a:bodyPr wrap="square" anchor="ctr">
            <a:spAutoFit/>
          </a:bodyPr>
          <a:lstStyle/>
          <a:p>
            <a:pPr algn="ctr">
              <a:lnSpc>
                <a:spcPct val="150000"/>
              </a:lnSpc>
            </a:pPr>
            <a:r>
              <a:rPr lang="en-US" sz="900" spc="-20" dirty="0">
                <a:solidFill>
                  <a:srgbClr val="292827"/>
                </a:solidFill>
                <a:ea typeface="Cambria" panose="02040503050406030204" pitchFamily="18" charset="0"/>
                <a:cs typeface="Poppins" panose="00000500000000000000" pitchFamily="2" charset="0"/>
              </a:rPr>
              <a:t>Global Toy Market,2024 </a:t>
            </a:r>
            <a:r>
              <a:rPr lang="en-US" sz="900" kern="1200" spc="-20" dirty="0">
                <a:solidFill>
                  <a:srgbClr val="292827"/>
                </a:solidFill>
                <a:ea typeface="Cambria" panose="02040503050406030204" pitchFamily="18" charset="0"/>
                <a:cs typeface="Poppins" panose="00000500000000000000" pitchFamily="2" charset="0"/>
              </a:rPr>
              <a:t/>
            </a:r>
          </a:p>
          <a:p>
            <a:pPr algn="ctr">
              <a:lnSpc>
                <a:spcPct val="150000"/>
              </a:lnSpc>
            </a:pPr>
            <a:r>
              <a:rPr lang="en-US" sz="900" b="1" i="0" u="none" strike="noStrike" baseline="0" dirty="0">
                <a:solidFill>
                  <a:schemeClr val="tx1"/>
                </a:solidFill>
              </a:rPr>
              <a:t>212 Million</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7017478" y="2851228"/>
            <a:ext cx="1453421" cy="488211"/>
          </a:xfrm>
          <a:prstGeom prst="rect">
            <a:avLst/>
          </a:prstGeom>
          <a:solidFill>
            <a:srgbClr val="FFFFFF"/>
          </a:solidFill>
        </p:spPr>
        <p:txBody>
          <a:bodyPr wrap="square" anchor="ctr">
            <a:spAutoFit/>
          </a:bodyPr>
          <a:lstStyle/>
          <a:p>
            <a:pPr algn="ctr">
              <a:lnSpc>
                <a:spcPct val="150000"/>
              </a:lnSpc>
            </a:pPr>
            <a:r>
              <a:rPr lang="en-US" sz="900" kern="1200" spc="-20" dirty="0">
                <a:solidFill>
                  <a:srgbClr val="292827"/>
                </a:solidFill>
                <a:ea typeface="Cambria" panose="02040503050406030204" pitchFamily="18" charset="0"/>
                <a:cs typeface="Poppins" panose="00000500000000000000" pitchFamily="2" charset="0"/>
              </a:rPr>
              <a:t>Global Toy Market,2032 </a:t>
            </a:r>
          </a:p>
          <a:p>
            <a:pPr algn="ctr">
              <a:lnSpc>
                <a:spcPct val="150000"/>
              </a:lnSpc>
            </a:pPr>
            <a:r>
              <a:rPr lang="en-US" sz="900" b="1" i="0" u="none" strike="noStrike" baseline="0" dirty="0">
                <a:solidFill>
                  <a:schemeClr val="tx1"/>
                </a:solidFill>
              </a:rPr>
              <a:t>121 Million</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6"/>
          <a:stretch>
            <a:fillRect/>
          </a:stretch>
        </p:blipFill>
        <p:spPr>
          <a:xfrm>
            <a:off x="7873396" y="1443168"/>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1" y="1729267"/>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420852"/>
            <a:ext cx="7321550" cy="1500187"/>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206069"/>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0062E8-233C-7D2C-72C1-2482A4901ED9}"/>
              </a:ext>
            </a:extLst>
          </p:cNvPr>
          <p:cNvSpPr txBox="1"/>
          <p:nvPr/>
        </p:nvSpPr>
        <p:spPr>
          <a:xfrm>
            <a:off x="400050" y="2250641"/>
            <a:ext cx="4743450" cy="1891928"/>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Drivers &amp; Challenges</a:t>
            </a:r>
          </a:p>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Attractiveness - Porters Five Analysis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New Entrants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Suppliers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Buyers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Substitute</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Intensity of Competitive Rivalry</a:t>
            </a:r>
            <a:endParaRPr lang="en-IN" sz="1200" dirty="0"/>
          </a:p>
        </p:txBody>
      </p:sp>
      <p:sp>
        <p:nvSpPr>
          <p:cNvPr id="9" name="TextBox 8">
            <a:extLst>
              <a:ext uri="{FF2B5EF4-FFF2-40B4-BE49-F238E27FC236}">
                <a16:creationId xmlns:a16="http://schemas.microsoft.com/office/drawing/2014/main" id="{F454D972-9733-82BD-7B66-E55DF10501F4}"/>
              </a:ext>
            </a:extLst>
          </p:cNvPr>
          <p:cNvSpPr txBox="1"/>
          <p:nvPr/>
        </p:nvSpPr>
        <p:spPr>
          <a:xfrm>
            <a:off x="400050" y="4740561"/>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715982048"/>
              </p:ext>
            </p:extLst>
          </p:nvPr>
        </p:nvGraphicFramePr>
        <p:xfrm>
          <a:off x="333828" y="914400"/>
          <a:ext cx="11494377" cy="301155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549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The Expanding Global Industry As A Key Driver For Global Toy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576062">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expanding technology industry has significantly transformed the global toy market, driving innovations and enhancing interactive experiences. Digital revolution has seen the rise of gaming applications, smart devices, and virtual reality accessories. These have influenced the demand for tech-related toys, offering children both educational and recreational aspects. Toys integrated with technological features such as use of AR and AI have also contributed to market growth. It permits users to create personalized experiences, fostering creativity and imagination.
With tech dominating the way kids learn and play, toy industries globally have had to evolve to keep up with the preference for digital entertainment. This transformative phase will be key to trigger rampant growth and pave the way for long-term performance improvement in the toy market. Technologies such as 3D printing have opened up new realms permitting the designing and production of custom toys. More so, the advent of IoT has unlocked opportunities for manufacturers to develop interactive and connected toys.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3581401"/>
            <a:ext cx="11522439" cy="2829340"/>
          </a:xfrm>
          <a:prstGeom prst="rect">
            <a:avLst/>
          </a:prstGeom>
        </p:spPr>
      </p:pic>
    </p:spTree>
    <p:extLst>
      <p:ext uri="{BB962C8B-B14F-4D97-AF65-F5344CB8AC3E}">
        <p14:creationId xmlns:p14="http://schemas.microsoft.com/office/powerpoint/2010/main" val="299983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625418359"/>
              </p:ext>
            </p:extLst>
          </p:nvPr>
        </p:nvGraphicFramePr>
        <p:xfrm>
          <a:off x="311603" y="914953"/>
          <a:ext cx="11494377" cy="26395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46708">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High Initial Investment And Setup Costs Are Posing Challenge To The Growth Of The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192862">
                <a:tc>
                  <a:txBody>
                    <a:bodyPr/>
                    <a:lstStyle/>
                    <a:p>
                      <a:pPr marL="174625" marR="0" lvl="0" indent="-174625" algn="just" defTabSz="914400" rtl="0" eaLnBrk="1" fontAlgn="auto" latinLnBrk="0" hangingPunct="1">
                        <a:lnSpc>
                          <a:spcPct val="150000"/>
                        </a:lnSpc>
                        <a:spcBef>
                          <a:spcPts val="2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One of the main challenges hindering the growth of the Global Toy Market is the high initial investment and setup costs. To establish a competitive presence in the market, new entrants need significant financial resources to cover manufacturing costs, product development, marketing and distribution. This large capital requirement often dissuades potential manufacturers from entering the market, thereby slowing down its growth and limiting consumer options.
Furthermore, toy producing companies also face the challenge of maintaining safety standards, which incurs additional costs. Investments for advanced machinery and quality control mechanisms to uphold stringent safety regulations can be hefty, particularly for small-scale businesses. These compounding costs, combined with the already high initial investment, discourages market entry and thereby curtails the expansion and potential innovation in the Global Toy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CE9BB153-E78F-42D3-8D3C-D4810B928E2D}"/>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11603" y="3554522"/>
            <a:ext cx="11494377" cy="2876095"/>
          </a:xfrm>
          <a:prstGeom prst="rect">
            <a:avLst/>
          </a:prstGeom>
        </p:spPr>
      </p:pic>
    </p:spTree>
    <p:extLst>
      <p:ext uri="{BB962C8B-B14F-4D97-AF65-F5344CB8AC3E}">
        <p14:creationId xmlns:p14="http://schemas.microsoft.com/office/powerpoint/2010/main" val="258905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TECHNOLOGY</a:t>
            </a:r>
          </a:p>
        </p:txBody>
      </p:sp>
      <p:sp>
        <p:nvSpPr>
          <p:cNvPr id="51" name="Rectangle 50"/>
          <p:cNvSpPr/>
          <p:nvPr/>
        </p:nvSpPr>
        <p:spPr>
          <a:xfrm>
            <a:off x="457200" y="2103120"/>
            <a:ext cx="554736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Machine Learning</a:t>
            </a:r>
          </a:p>
          <a:p>
            <a:pPr algn="l" marL="190500" indent="-190500">
              <a:marL val="635000"/>
              <a:indent val="-241300"/>
              <a:buChar char="○"/>
              <a:buFont typeface="Symbol"/>
              <a:buClr>
                <a:srgbClr val="000000"/>
              </a:buClr>
              <a:spcAft>
                <a:spcPts val="600"/>
              </a:spcAft>
              <a:lnSpc>
                <a:spcPts val="1800"/>
              </a:lnSpc>
            </a:pPr>
            <a:r>
              <a:rPr sz="1000">
                <a:solidFill>
                  <a:srgbClr val="000000"/>
                </a:solidFill>
              </a:rPr>
              <a:t>Natural Language Processing</a:t>
            </a:r>
          </a:p>
        </p:txBody>
      </p:sp>
      <p:sp>
        <p:nvSpPr>
          <p:cNvPr id="52" name="Rounded Rectangle 51"/>
          <p:cNvSpPr/>
          <p:nvPr/>
        </p:nvSpPr>
        <p:spPr>
          <a:xfrm>
            <a:off x="618744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3" name="Rectangle 52"/>
          <p:cNvSpPr/>
          <p:nvPr/>
        </p:nvSpPr>
        <p:spPr>
          <a:xfrm>
            <a:off x="6187440" y="2103120"/>
            <a:ext cx="5547360"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Healthcare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Finance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Automotive</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130342" y="2361963"/>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D3A750-A7D4-D03A-9E6E-67E677CD3B37}"/>
              </a:ext>
            </a:extLst>
          </p:cNvPr>
          <p:cNvSpPr txBox="1"/>
          <p:nvPr/>
        </p:nvSpPr>
        <p:spPr>
          <a:xfrm>
            <a:off x="-26780" y="2908024"/>
            <a:ext cx="3655805" cy="1854354"/>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Top Investment and White Space Opportunities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Ecosystem Mapping</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Technological Advancements, Benefits, &amp; Impacts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Attractiveness Index, 2024</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PESTEL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Macro-Economic Indicators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Pricing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BDCE15B-F590-8029-907F-22E8F9B3EA34}"/>
              </a:ext>
            </a:extLst>
          </p:cNvPr>
          <p:cNvSpPr txBox="1"/>
          <p:nvPr/>
        </p:nvSpPr>
        <p:spPr>
          <a:xfrm>
            <a:off x="3116470" y="3107514"/>
            <a:ext cx="3655805" cy="1066959"/>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Regulatory Landscape</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Key Success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Impacting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Patent Analysis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Raw Material Analysis</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550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Technology,
By Application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8983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Toy Market SIZE,  BY Technology, 2019-2023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49732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Toy Market: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Technology</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TOY MARKET SIZE,  BY Technology,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TOY MARKET SIZE,  BY Technology, 2019-2023 (USD Million)</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948153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Global Toy Market players for the year 2023. The market positioning of the leading player is done considering the following points:</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1000-5000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383.29</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2000</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TOY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4357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2000</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United States</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Private</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381.62</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1000-5000</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www.appleinc..com</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Inc. is a leading company in the Global Toy Market industry, providing innovative solutions and services to customers worldwide. The company has established itself as a key player in the market through its commitment to quality, innovation, and customer satisfaction. With a strong focus on research and development, the company continues to expand its product portfolio and market presence globally.</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Industry Solutions</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spTree>
    <p:extLst>
      <p:ext uri="{BB962C8B-B14F-4D97-AF65-F5344CB8AC3E}">
        <p14:creationId xmlns:p14="http://schemas.microsoft.com/office/powerpoint/2010/main" val="1775322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3934507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297180">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297180">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297180">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297180">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297180">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297180">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297180">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297180">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297180">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a:t>
                      </a:r>
                    </a:p>
                  </a:txBody>
                  <a:tcPr>
                    <a:noFill/>
                    <a:lnL>
                      <a:noFill/>
                    </a:lnL>
                    <a:lnR>
                      <a:noFill/>
                    </a:lnR>
                    <a:lnT>
                      <a:noFill/>
                    </a:lnT>
                    <a:lnB>
                      <a:noFill/>
                    </a:lnB>
                  </a:tcPr>
                </a:tc>
              </a:tr>
              <a:tr h="297180">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297180">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297180">
                <a:tc>
                  <a:txBody>
                    <a:bodyPr/>
                    <a:lstStyle/>
                    <a:p>
                      <a:pPr>
                        <a:defRPr sz="1100" b="0">
                          <a:solidFill>
                            <a:srgbClr val="000000"/>
                          </a:solidFill>
                          <a:latin typeface="Pooppins"/>
                        </a:defRPr>
                      </a:pPr>
                      <a:r>
                        <a:t>          3.4. Competition Overview</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297180">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r h="297180">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5.9. Case Study Analysis</a:t>
                      </a:r>
                    </a:p>
                  </a:txBody>
                  <a:tcPr>
                    <a:noFill/>
                    <a:lnL>
                      <a:noFill/>
                    </a:lnL>
                    <a:lnR>
                      <a:noFill/>
                    </a:lnR>
                    <a:lnT>
                      <a:noFill/>
                    </a:lnT>
                    <a:lnB>
                      <a:noFill/>
                    </a:lnB>
                  </a:tcPr>
                </a:tc>
              </a:tr>
              <a:tr h="297180">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5.10. Value Chain Analysis</a:t>
                      </a:r>
                    </a:p>
                  </a:txBody>
                  <a:tcPr>
                    <a:noFill/>
                    <a:lnL>
                      <a:noFill/>
                    </a:lnL>
                    <a:lnR>
                      <a:noFill/>
                    </a:lnR>
                    <a:lnT>
                      <a:noFill/>
                    </a:lnT>
                    <a:lnB>
                      <a:noFill/>
                    </a:lnB>
                  </a:tcPr>
                </a:tc>
              </a:tr>
              <a:tr h="297180">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1">
                          <a:solidFill>
                            <a:srgbClr val="7030A0"/>
                          </a:solidFill>
                          <a:latin typeface="Pooppins"/>
                        </a:defRPr>
                      </a:pPr>
                      <a:r>
                        <a:t>6. Global Toy Market Size by Technology (2025-2032)</a:t>
                      </a:r>
                    </a:p>
                  </a:txBody>
                  <a:tcPr>
                    <a:noFill/>
                    <a:lnL>
                      <a:noFill/>
                    </a:lnL>
                    <a:lnR>
                      <a:noFill/>
                    </a:lnR>
                    <a:lnT>
                      <a:noFill/>
                    </a:lnT>
                    <a:lnB>
                      <a:noFill/>
                    </a:lnB>
                  </a:tcPr>
                </a:tc>
              </a:tr>
              <a:tr h="297180">
                <a:tc>
                  <a:txBody>
                    <a:bodyPr/>
                    <a:lstStyle/>
                    <a:p>
                      <a:pPr>
                        <a:defRPr sz="1100" b="0">
                          <a:solidFill>
                            <a:srgbClr val="000000"/>
                          </a:solidFill>
                          <a:latin typeface="Pooppins"/>
                        </a:defRPr>
                      </a:pPr>
                      <a:r>
                        <a:t>          4.4. Supply Side Trends</a:t>
                      </a:r>
                    </a:p>
                  </a:txBody>
                  <a:tcPr>
                    <a:noFill/>
                    <a:lnL>
                      <a:noFill/>
                    </a:lnL>
                    <a:lnR>
                      <a:noFill/>
                    </a:lnR>
                    <a:lnT>
                      <a:noFill/>
                    </a:lnT>
                    <a:lnB>
                      <a:noFill/>
                    </a:lnB>
                  </a:tcPr>
                </a:tc>
                <a:tc>
                  <a:txBody>
                    <a:bodyPr/>
                    <a:lstStyle/>
                    <a:p>
                      <a:pPr>
                        <a:defRPr sz="1100" b="0">
                          <a:solidFill>
                            <a:srgbClr val="000000"/>
                          </a:solidFill>
                          <a:latin typeface="Pooppins"/>
                        </a:defRPr>
                      </a:pPr>
                      <a:r>
                        <a:t>          6.1. Machine Learning</a:t>
                      </a:r>
                    </a:p>
                  </a:txBody>
                  <a:tcPr>
                    <a:noFill/>
                    <a:lnL>
                      <a:noFill/>
                    </a:lnL>
                    <a:lnR>
                      <a:noFill/>
                    </a:lnR>
                    <a:lnT>
                      <a:noFill/>
                    </a:lnT>
                    <a:lnB>
                      <a:noFill/>
                    </a:lnB>
                  </a:tcPr>
                </a:tc>
              </a:tr>
              <a:tr h="297180">
                <a:tc>
                  <a:txBody>
                    <a:bodyPr/>
                    <a:lstStyle/>
                    <a:p>
                      <a:pPr>
                        <a:defRPr sz="1100" b="0">
                          <a:solidFill>
                            <a:srgbClr val="000000"/>
                          </a:solidFill>
                          <a:latin typeface="Pooppins"/>
                        </a:defRPr>
                      </a:pPr>
                      <a:r>
                        <a:t>          4.5. Demand Side Trends</a:t>
                      </a:r>
                    </a:p>
                  </a:txBody>
                  <a:tcPr>
                    <a:noFill/>
                    <a:lnL>
                      <a:noFill/>
                    </a:lnL>
                    <a:lnR>
                      <a:noFill/>
                    </a:lnR>
                    <a:lnT>
                      <a:noFill/>
                    </a:lnT>
                    <a:lnB>
                      <a:noFill/>
                    </a:lnB>
                  </a:tcPr>
                </a:tc>
                <a:tc>
                  <a:txBody>
                    <a:bodyPr/>
                    <a:lstStyle/>
                    <a:p>
                      <a:pPr>
                        <a:defRPr sz="1100" b="0">
                          <a:solidFill>
                            <a:srgbClr val="000000"/>
                          </a:solidFill>
                          <a:latin typeface="Pooppins"/>
                        </a:defRPr>
                      </a:pPr>
                      <a:r>
                        <a:t>          6.2. Natural Language Processing</a:t>
                      </a:r>
                    </a:p>
                  </a:txBody>
                  <a:tcPr>
                    <a:noFill/>
                    <a:lnL>
                      <a:noFill/>
                    </a:lnL>
                    <a:lnR>
                      <a:noFill/>
                    </a:lnR>
                    <a:lnT>
                      <a:noFill/>
                    </a:lnT>
                    <a:lnB>
                      <a:noFill/>
                    </a:lnB>
                  </a:tcPr>
                </a:tc>
              </a:tr>
              <a:tr h="297180">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c>
                  <a:txBody>
                    <a:bodyPr/>
                    <a:lstStyle/>
                    <a:p>
                      <a:pPr>
                        <a:defRPr sz="1100" b="0">
                          <a:solidFill>
                            <a:srgbClr val="000000"/>
                          </a:solidFill>
                          <a:latin typeface="Pooppins"/>
                        </a:defRPr>
                      </a:pPr>
                      <a:r>
                        <a:t>                    6.2.1. Speech Recognition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6.2.2. Text Analytics</a:t>
                      </a:r>
                    </a:p>
                  </a:txBody>
                  <a:tcPr>
                    <a:noFill/>
                    <a:lnL>
                      <a:noFill/>
                    </a:lnL>
                    <a:lnR>
                      <a:noFill/>
                    </a:lnR>
                    <a:lnT>
                      <a:noFill/>
                    </a:lnT>
                    <a:lnB>
                      <a:noFill/>
                    </a:lnB>
                  </a:tcPr>
                </a:tc>
                <a:tc>
                  <a:txBody>
                    <a:bodyPr/>
                    <a:lstStyle/>
                    <a:p>
                      <a:pPr>
                        <a:defRPr sz="1100" b="0">
                          <a:solidFill>
                            <a:srgbClr val="000000"/>
                          </a:solidFill>
                          <a:latin typeface="Pooppins"/>
                        </a:defRPr>
                      </a:pPr>
                      <a:r>
                        <a:t>                    8.3.4. South Korea</a:t>
                      </a:r>
                    </a:p>
                  </a:txBody>
                  <a:tcPr>
                    <a:noFill/>
                    <a:lnL>
                      <a:noFill/>
                    </a:lnL>
                    <a:lnR>
                      <a:noFill/>
                    </a:lnR>
                    <a:lnT>
                      <a:noFill/>
                    </a:lnT>
                    <a:lnB>
                      <a:noFill/>
                    </a:lnB>
                  </a:tcPr>
                </a:tc>
              </a:tr>
              <a:tr h="297180">
                <a:tc>
                  <a:txBody>
                    <a:bodyPr/>
                    <a:lstStyle/>
                    <a:p>
                      <a:pPr>
                        <a:defRPr sz="1100" b="1">
                          <a:solidFill>
                            <a:srgbClr val="7030A0"/>
                          </a:solidFill>
                          <a:latin typeface="Pooppins"/>
                        </a:defRPr>
                      </a:pPr>
                      <a:r>
                        <a:t>7. Global Toy Market Size by Application (2025-2032)</a:t>
                      </a:r>
                    </a:p>
                  </a:txBody>
                  <a:tcPr>
                    <a:noFill/>
                    <a:lnL>
                      <a:noFill/>
                    </a:lnL>
                    <a:lnR>
                      <a:noFill/>
                    </a:lnR>
                    <a:lnT>
                      <a:noFill/>
                    </a:lnT>
                    <a:lnB>
                      <a:noFill/>
                    </a:lnB>
                  </a:tcPr>
                </a:tc>
                <a:tc>
                  <a:txBody>
                    <a:bodyPr/>
                    <a:lstStyle/>
                    <a:p>
                      <a:pPr>
                        <a:defRPr sz="1100" b="0">
                          <a:solidFill>
                            <a:srgbClr val="000000"/>
                          </a:solidFill>
                          <a:latin typeface="Pooppins"/>
                        </a:defRPr>
                      </a:pPr>
                      <a:r>
                        <a:t>                    8.3.5. Rest of Asia Pacific</a:t>
                      </a:r>
                    </a:p>
                  </a:txBody>
                  <a:tcPr>
                    <a:noFill/>
                    <a:lnL>
                      <a:noFill/>
                    </a:lnL>
                    <a:lnR>
                      <a:noFill/>
                    </a:lnR>
                    <a:lnT>
                      <a:noFill/>
                    </a:lnT>
                    <a:lnB>
                      <a:noFill/>
                    </a:lnB>
                  </a:tcPr>
                </a:tc>
              </a:tr>
              <a:tr h="297180">
                <a:tc>
                  <a:txBody>
                    <a:bodyPr/>
                    <a:lstStyle/>
                    <a:p>
                      <a:pPr>
                        <a:defRPr sz="1100" b="0">
                          <a:solidFill>
                            <a:srgbClr val="000000"/>
                          </a:solidFill>
                          <a:latin typeface="Pooppins"/>
                        </a:defRPr>
                      </a:pPr>
                      <a:r>
                        <a:t>          7.1. Healthcare</a:t>
                      </a:r>
                    </a:p>
                  </a:txBody>
                  <a:tcPr>
                    <a:noFill/>
                    <a:lnL>
                      <a:noFill/>
                    </a:lnL>
                    <a:lnR>
                      <a:noFill/>
                    </a:lnR>
                    <a:lnT>
                      <a:noFill/>
                    </a:lnT>
                    <a:lnB>
                      <a:noFill/>
                    </a:lnB>
                  </a:tcPr>
                </a:tc>
                <a:tc>
                  <a:txBody>
                    <a:bodyPr/>
                    <a:lstStyle/>
                    <a:p>
                      <a:pPr>
                        <a:defRPr sz="1100" b="0">
                          <a:solidFill>
                            <a:srgbClr val="000000"/>
                          </a:solidFill>
                          <a:latin typeface="Pooppins"/>
                        </a:defRPr>
                      </a:pPr>
                      <a:r>
                        <a:t>          8.4. Latin America (By Technology,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7.2. Finance</a:t>
                      </a:r>
                    </a:p>
                  </a:txBody>
                  <a:tcPr>
                    <a:noFill/>
                    <a:lnL>
                      <a:noFill/>
                    </a:lnL>
                    <a:lnR>
                      <a:noFill/>
                    </a:lnR>
                    <a:lnT>
                      <a:noFill/>
                    </a:lnT>
                    <a:lnB>
                      <a:noFill/>
                    </a:lnB>
                  </a:tcPr>
                </a:tc>
                <a:tc>
                  <a:txBody>
                    <a:bodyPr/>
                    <a:lstStyle/>
                    <a:p>
                      <a:pPr>
                        <a:defRPr sz="1100" b="0">
                          <a:solidFill>
                            <a:srgbClr val="000000"/>
                          </a:solidFill>
                          <a:latin typeface="Pooppins"/>
                        </a:defRPr>
                      </a:pPr>
                      <a:r>
                        <a:t>                    8.4.1. Brazil</a:t>
                      </a:r>
                    </a:p>
                  </a:txBody>
                  <a:tcPr>
                    <a:noFill/>
                    <a:lnL>
                      <a:noFill/>
                    </a:lnL>
                    <a:lnR>
                      <a:noFill/>
                    </a:lnR>
                    <a:lnT>
                      <a:noFill/>
                    </a:lnT>
                    <a:lnB>
                      <a:noFill/>
                    </a:lnB>
                  </a:tcPr>
                </a:tc>
              </a:tr>
              <a:tr h="297180">
                <a:tc>
                  <a:txBody>
                    <a:bodyPr/>
                    <a:lstStyle/>
                    <a:p>
                      <a:pPr>
                        <a:defRPr sz="1100" b="0">
                          <a:solidFill>
                            <a:srgbClr val="000000"/>
                          </a:solidFill>
                          <a:latin typeface="Pooppins"/>
                        </a:defRPr>
                      </a:pPr>
                      <a:r>
                        <a:t>          7.3. Automotive</a:t>
                      </a:r>
                    </a:p>
                  </a:txBody>
                  <a:tcPr>
                    <a:noFill/>
                    <a:lnL>
                      <a:noFill/>
                    </a:lnL>
                    <a:lnR>
                      <a:noFill/>
                    </a:lnR>
                    <a:lnT>
                      <a:noFill/>
                    </a:lnT>
                    <a:lnB>
                      <a:noFill/>
                    </a:lnB>
                  </a:tcPr>
                </a:tc>
                <a:tc>
                  <a:txBody>
                    <a:bodyPr/>
                    <a:lstStyle/>
                    <a:p>
                      <a:pPr>
                        <a:defRPr sz="1100" b="0">
                          <a:solidFill>
                            <a:srgbClr val="000000"/>
                          </a:solidFill>
                          <a:latin typeface="Pooppins"/>
                        </a:defRPr>
                      </a:pPr>
                      <a:r>
                        <a:t>                    8.4.2. Mexico</a:t>
                      </a:r>
                    </a:p>
                  </a:txBody>
                  <a:tcPr>
                    <a:noFill/>
                    <a:lnL>
                      <a:noFill/>
                    </a:lnL>
                    <a:lnR>
                      <a:noFill/>
                    </a:lnR>
                    <a:lnT>
                      <a:noFill/>
                    </a:lnT>
                    <a:lnB>
                      <a:noFill/>
                    </a:lnB>
                  </a:tcPr>
                </a:tc>
              </a:tr>
              <a:tr h="297180">
                <a:tc>
                  <a:txBody>
                    <a:bodyPr/>
                    <a:lstStyle/>
                    <a:p>
                      <a:pPr>
                        <a:defRPr sz="1100" b="1">
                          <a:solidFill>
                            <a:srgbClr val="7030A0"/>
                          </a:solidFill>
                          <a:latin typeface="Pooppins"/>
                        </a:defRPr>
                      </a:pPr>
                      <a:r>
                        <a:t>8. Global Toy Market Size by Region (2025-2032)</a:t>
                      </a:r>
                    </a:p>
                  </a:txBody>
                  <a:tcPr>
                    <a:noFill/>
                    <a:lnL>
                      <a:noFill/>
                    </a:lnL>
                    <a:lnR>
                      <a:noFill/>
                    </a:lnR>
                    <a:lnT>
                      <a:noFill/>
                    </a:lnT>
                    <a:lnB>
                      <a:noFill/>
                    </a:lnB>
                  </a:tcPr>
                </a:tc>
                <a:tc>
                  <a:txBody>
                    <a:bodyPr/>
                    <a:lstStyle/>
                    <a:p>
                      <a:pPr>
                        <a:defRPr sz="1100" b="0">
                          <a:solidFill>
                            <a:srgbClr val="000000"/>
                          </a:solidFill>
                          <a:latin typeface="Pooppins"/>
                        </a:defRPr>
                      </a:pPr>
                      <a:r>
                        <a:t>                    8.4.3. Rest of Latin America</a:t>
                      </a:r>
                    </a:p>
                  </a:txBody>
                  <a:tcPr>
                    <a:noFill/>
                    <a:lnL>
                      <a:noFill/>
                    </a:lnL>
                    <a:lnR>
                      <a:noFill/>
                    </a:lnR>
                    <a:lnT>
                      <a:noFill/>
                    </a:lnT>
                    <a:lnB>
                      <a:noFill/>
                    </a:lnB>
                  </a:tcPr>
                </a:tc>
              </a:tr>
              <a:tr h="297180">
                <a:tc>
                  <a:txBody>
                    <a:bodyPr/>
                    <a:lstStyle/>
                    <a:p>
                      <a:pPr>
                        <a:defRPr sz="1100" b="0">
                          <a:solidFill>
                            <a:srgbClr val="000000"/>
                          </a:solidFill>
                          <a:latin typeface="Pooppins"/>
                        </a:defRPr>
                      </a:pPr>
                      <a:r>
                        <a:t>          8.1. North America (By Technology, By Application)</a:t>
                      </a:r>
                    </a:p>
                  </a:txBody>
                  <a:tcPr>
                    <a:noFill/>
                    <a:lnL>
                      <a:noFill/>
                    </a:lnL>
                    <a:lnR>
                      <a:noFill/>
                    </a:lnR>
                    <a:lnT>
                      <a:noFill/>
                    </a:lnT>
                    <a:lnB>
                      <a:noFill/>
                    </a:lnB>
                  </a:tcPr>
                </a:tc>
                <a:tc>
                  <a:txBody>
                    <a:bodyPr/>
                    <a:lstStyle/>
                    <a:p>
                      <a:pPr>
                        <a:defRPr sz="1100" b="0">
                          <a:solidFill>
                            <a:srgbClr val="000000"/>
                          </a:solidFill>
                          <a:latin typeface="Pooppins"/>
                        </a:defRPr>
                      </a:pPr>
                      <a:r>
                        <a:t>          8.5. Middle East &amp; Africa (By Technology,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8.1.1. US</a:t>
                      </a:r>
                    </a:p>
                  </a:txBody>
                  <a:tcPr>
                    <a:noFill/>
                    <a:lnL>
                      <a:noFill/>
                    </a:lnL>
                    <a:lnR>
                      <a:noFill/>
                    </a:lnR>
                    <a:lnT>
                      <a:noFill/>
                    </a:lnT>
                    <a:lnB>
                      <a:noFill/>
                    </a:lnB>
                  </a:tcPr>
                </a:tc>
                <a:tc>
                  <a:txBody>
                    <a:bodyPr/>
                    <a:lstStyle/>
                    <a:p>
                      <a:pPr>
                        <a:defRPr sz="1100" b="0">
                          <a:solidFill>
                            <a:srgbClr val="000000"/>
                          </a:solidFill>
                          <a:latin typeface="Pooppins"/>
                        </a:defRPr>
                      </a:pPr>
                      <a:r>
                        <a:t>                    8.5.1. GCC Countries</a:t>
                      </a:r>
                    </a:p>
                  </a:txBody>
                  <a:tcPr>
                    <a:noFill/>
                    <a:lnL>
                      <a:noFill/>
                    </a:lnL>
                    <a:lnR>
                      <a:noFill/>
                    </a:lnR>
                    <a:lnT>
                      <a:noFill/>
                    </a:lnT>
                    <a:lnB>
                      <a:noFill/>
                    </a:lnB>
                  </a:tcPr>
                </a:tc>
              </a:tr>
              <a:tr h="297180">
                <a:tc>
                  <a:txBody>
                    <a:bodyPr/>
                    <a:lstStyle/>
                    <a:p>
                      <a:pPr>
                        <a:defRPr sz="1100" b="0">
                          <a:solidFill>
                            <a:srgbClr val="000000"/>
                          </a:solidFill>
                          <a:latin typeface="Pooppins"/>
                        </a:defRPr>
                      </a:pPr>
                      <a:r>
                        <a:t>                    8.1.2. Canada</a:t>
                      </a:r>
                    </a:p>
                  </a:txBody>
                  <a:tcPr>
                    <a:noFill/>
                    <a:lnL>
                      <a:noFill/>
                    </a:lnL>
                    <a:lnR>
                      <a:noFill/>
                    </a:lnR>
                    <a:lnT>
                      <a:noFill/>
                    </a:lnT>
                    <a:lnB>
                      <a:noFill/>
                    </a:lnB>
                  </a:tcPr>
                </a:tc>
                <a:tc>
                  <a:txBody>
                    <a:bodyPr/>
                    <a:lstStyle/>
                    <a:p>
                      <a:pPr>
                        <a:defRPr sz="1100" b="0">
                          <a:solidFill>
                            <a:srgbClr val="000000"/>
                          </a:solidFill>
                          <a:latin typeface="Pooppins"/>
                        </a:defRPr>
                      </a:pPr>
                      <a:r>
                        <a:t>                    8.5.2. South Africa</a:t>
                      </a:r>
                    </a:p>
                  </a:txBody>
                  <a:tcPr>
                    <a:noFill/>
                    <a:lnL>
                      <a:noFill/>
                    </a:lnL>
                    <a:lnR>
                      <a:noFill/>
                    </a:lnR>
                    <a:lnT>
                      <a:noFill/>
                    </a:lnT>
                    <a:lnB>
                      <a:noFill/>
                    </a:lnB>
                  </a:tcPr>
                </a:tc>
              </a:tr>
              <a:tr h="297180">
                <a:tc>
                  <a:txBody>
                    <a:bodyPr/>
                    <a:lstStyle/>
                    <a:p>
                      <a:pPr>
                        <a:defRPr sz="1100" b="0">
                          <a:solidFill>
                            <a:srgbClr val="000000"/>
                          </a:solidFill>
                          <a:latin typeface="Pooppins"/>
                        </a:defRPr>
                      </a:pPr>
                      <a:r>
                        <a:t>          8.2. Europe (By Technology, By Application)</a:t>
                      </a:r>
                    </a:p>
                  </a:txBody>
                  <a:tcPr>
                    <a:noFill/>
                    <a:lnL>
                      <a:noFill/>
                    </a:lnL>
                    <a:lnR>
                      <a:noFill/>
                    </a:lnR>
                    <a:lnT>
                      <a:noFill/>
                    </a:lnT>
                    <a:lnB>
                      <a:noFill/>
                    </a:lnB>
                  </a:tcPr>
                </a:tc>
                <a:tc>
                  <a:txBody>
                    <a:bodyPr/>
                    <a:lstStyle/>
                    <a:p>
                      <a:pPr>
                        <a:defRPr sz="1100" b="0">
                          <a:solidFill>
                            <a:srgbClr val="000000"/>
                          </a:solidFill>
                          <a:latin typeface="Pooppins"/>
                        </a:defRPr>
                      </a:pPr>
                      <a:r>
                        <a:t>                    8.5.3. Rest of Middle East &amp; Africa</a:t>
                      </a:r>
                    </a:p>
                  </a:txBody>
                  <a:tcPr>
                    <a:noFill/>
                    <a:lnL>
                      <a:noFill/>
                    </a:lnL>
                    <a:lnR>
                      <a:noFill/>
                    </a:lnR>
                    <a:lnT>
                      <a:noFill/>
                    </a:lnT>
                    <a:lnB>
                      <a:noFill/>
                    </a:lnB>
                  </a:tcPr>
                </a:tc>
              </a:tr>
              <a:tr h="297180">
                <a:tc>
                  <a:txBody>
                    <a:bodyPr/>
                    <a:lstStyle/>
                    <a:p>
                      <a:pPr>
                        <a:defRPr sz="1100" b="0">
                          <a:solidFill>
                            <a:srgbClr val="000000"/>
                          </a:solidFill>
                          <a:latin typeface="Pooppins"/>
                        </a:defRPr>
                      </a:pPr>
                      <a:r>
                        <a:t>                    8.2.1. UK</a:t>
                      </a:r>
                    </a:p>
                  </a:txBody>
                  <a:tcPr>
                    <a:noFill/>
                    <a:lnL>
                      <a:noFill/>
                    </a:lnL>
                    <a:lnR>
                      <a:noFill/>
                    </a:lnR>
                    <a:lnT>
                      <a:noFill/>
                    </a:lnT>
                    <a:lnB>
                      <a:noFill/>
                    </a:lnB>
                  </a:tcPr>
                </a:tc>
                <a:tc>
                  <a:txBody>
                    <a:bodyPr/>
                    <a:lstStyle/>
                    <a:p>
                      <a:pPr>
                        <a:defRPr sz="1100" b="1">
                          <a:solidFill>
                            <a:srgbClr val="7030A0"/>
                          </a:solidFill>
                          <a:latin typeface="Pooppins"/>
                        </a:defRPr>
                      </a:pPr>
                      <a:r>
                        <a:t>9. Competitive Dashboard</a:t>
                      </a:r>
                    </a:p>
                  </a:txBody>
                  <a:tcPr>
                    <a:noFill/>
                    <a:lnL>
                      <a:noFill/>
                    </a:lnL>
                    <a:lnR>
                      <a:noFill/>
                    </a:lnR>
                    <a:lnT>
                      <a:noFill/>
                    </a:lnT>
                    <a:lnB>
                      <a:noFill/>
                    </a:lnB>
                  </a:tcPr>
                </a:tc>
              </a:tr>
              <a:tr h="297180">
                <a:tc>
                  <a:txBody>
                    <a:bodyPr/>
                    <a:lstStyle/>
                    <a:p>
                      <a:pPr>
                        <a:defRPr sz="1100" b="0">
                          <a:solidFill>
                            <a:srgbClr val="000000"/>
                          </a:solidFill>
                          <a:latin typeface="Pooppins"/>
                        </a:defRPr>
                      </a:pPr>
                      <a:r>
                        <a:t>                    8.2.2. Germany</a:t>
                      </a:r>
                    </a:p>
                  </a:txBody>
                  <a:tcPr>
                    <a:noFill/>
                    <a:lnL>
                      <a:noFill/>
                    </a:lnL>
                    <a:lnR>
                      <a:noFill/>
                    </a:lnR>
                    <a:lnT>
                      <a:noFill/>
                    </a:lnT>
                    <a:lnB>
                      <a:noFill/>
                    </a:lnB>
                  </a:tcPr>
                </a:tc>
                <a:tc>
                  <a:txBody>
                    <a:bodyPr/>
                    <a:lstStyle/>
                    <a:p>
                      <a:pPr>
                        <a:defRPr sz="1100" b="0">
                          <a:solidFill>
                            <a:srgbClr val="000000"/>
                          </a:solidFill>
                          <a:latin typeface="Pooppins"/>
                        </a:defRPr>
                      </a:pPr>
                      <a:r>
                        <a:t>          9.1. Top 5 Player Comparison</a:t>
                      </a:r>
                    </a:p>
                  </a:txBody>
                  <a:tcPr>
                    <a:noFill/>
                    <a:lnL>
                      <a:noFill/>
                    </a:lnL>
                    <a:lnR>
                      <a:noFill/>
                    </a:lnR>
                    <a:lnT>
                      <a:noFill/>
                    </a:lnT>
                    <a:lnB>
                      <a:noFill/>
                    </a:lnB>
                  </a:tcPr>
                </a:tc>
              </a:tr>
              <a:tr h="297180">
                <a:tc>
                  <a:txBody>
                    <a:bodyPr/>
                    <a:lstStyle/>
                    <a:p>
                      <a:pPr>
                        <a:defRPr sz="1100" b="0">
                          <a:solidFill>
                            <a:srgbClr val="000000"/>
                          </a:solidFill>
                          <a:latin typeface="Pooppins"/>
                        </a:defRPr>
                      </a:pPr>
                      <a:r>
                        <a:t>                    8.2.3. Spain</a:t>
                      </a:r>
                    </a:p>
                  </a:txBody>
                  <a:tcPr>
                    <a:noFill/>
                    <a:lnL>
                      <a:noFill/>
                    </a:lnL>
                    <a:lnR>
                      <a:noFill/>
                    </a:lnR>
                    <a:lnT>
                      <a:noFill/>
                    </a:lnT>
                    <a:lnB>
                      <a:noFill/>
                    </a:lnB>
                  </a:tcPr>
                </a:tc>
                <a:tc>
                  <a:txBody>
                    <a:bodyPr/>
                    <a:lstStyle/>
                    <a:p>
                      <a:pPr>
                        <a:defRPr sz="1100" b="0">
                          <a:solidFill>
                            <a:srgbClr val="000000"/>
                          </a:solidFill>
                          <a:latin typeface="Pooppins"/>
                        </a:defRPr>
                      </a:pPr>
                      <a:r>
                        <a:t>          9.2. Market Positioning of Key Players, 2024</a:t>
                      </a:r>
                    </a:p>
                  </a:txBody>
                  <a:tcPr>
                    <a:noFill/>
                    <a:lnL>
                      <a:noFill/>
                    </a:lnL>
                    <a:lnR>
                      <a:noFill/>
                    </a:lnR>
                    <a:lnT>
                      <a:noFill/>
                    </a:lnT>
                    <a:lnB>
                      <a:noFill/>
                    </a:lnB>
                  </a:tcPr>
                </a:tc>
              </a:tr>
              <a:tr h="297180">
                <a:tc>
                  <a:txBody>
                    <a:bodyPr/>
                    <a:lstStyle/>
                    <a:p>
                      <a:pPr>
                        <a:defRPr sz="1100" b="0">
                          <a:solidFill>
                            <a:srgbClr val="000000"/>
                          </a:solidFill>
                          <a:latin typeface="Pooppins"/>
                        </a:defRPr>
                      </a:pPr>
                      <a:r>
                        <a:t>                    8.2.4. France</a:t>
                      </a:r>
                    </a:p>
                  </a:txBody>
                  <a:tcPr>
                    <a:noFill/>
                    <a:lnL>
                      <a:noFill/>
                    </a:lnL>
                    <a:lnR>
                      <a:noFill/>
                    </a:lnR>
                    <a:lnT>
                      <a:noFill/>
                    </a:lnT>
                    <a:lnB>
                      <a:noFill/>
                    </a:lnB>
                  </a:tcPr>
                </a:tc>
                <a:tc>
                  <a:txBody>
                    <a:bodyPr/>
                    <a:lstStyle/>
                    <a:p>
                      <a:pPr>
                        <a:defRPr sz="1100" b="0">
                          <a:solidFill>
                            <a:srgbClr val="000000"/>
                          </a:solidFill>
                          <a:latin typeface="Pooppins"/>
                        </a:defRPr>
                      </a:pPr>
                      <a:r>
                        <a:t>          9.3. Strategies Adopted by Key Market Players</a:t>
                      </a:r>
                    </a:p>
                  </a:txBody>
                  <a:tcPr>
                    <a:noFill/>
                    <a:lnL>
                      <a:noFill/>
                    </a:lnL>
                    <a:lnR>
                      <a:noFill/>
                    </a:lnR>
                    <a:lnT>
                      <a:noFill/>
                    </a:lnT>
                    <a:lnB>
                      <a:noFill/>
                    </a:lnB>
                  </a:tcPr>
                </a:tc>
              </a:tr>
              <a:tr h="297180">
                <a:tc>
                  <a:txBody>
                    <a:bodyPr/>
                    <a:lstStyle/>
                    <a:p>
                      <a:pPr>
                        <a:defRPr sz="1100" b="0">
                          <a:solidFill>
                            <a:srgbClr val="000000"/>
                          </a:solidFill>
                          <a:latin typeface="Pooppins"/>
                        </a:defRPr>
                      </a:pPr>
                      <a:r>
                        <a:t>                    8.2.5. Italy</a:t>
                      </a:r>
                    </a:p>
                  </a:txBody>
                  <a:tcPr>
                    <a:noFill/>
                    <a:lnL>
                      <a:noFill/>
                    </a:lnL>
                    <a:lnR>
                      <a:noFill/>
                    </a:lnR>
                    <a:lnT>
                      <a:noFill/>
                    </a:lnT>
                    <a:lnB>
                      <a:noFill/>
                    </a:lnB>
                  </a:tcPr>
                </a:tc>
                <a:tc>
                  <a:txBody>
                    <a:bodyPr/>
                    <a:lstStyle/>
                    <a:p>
                      <a:pPr>
                        <a:defRPr sz="1100" b="0">
                          <a:solidFill>
                            <a:srgbClr val="000000"/>
                          </a:solidFill>
                          <a:latin typeface="Pooppins"/>
                        </a:defRPr>
                      </a:pPr>
                      <a:r>
                        <a:t>          9.4. Recent Developments in the Market</a:t>
                      </a:r>
                    </a:p>
                  </a:txBody>
                  <a:tcPr>
                    <a:noFill/>
                    <a:lnL>
                      <a:noFill/>
                    </a:lnL>
                    <a:lnR>
                      <a:noFill/>
                    </a:lnR>
                    <a:lnT>
                      <a:noFill/>
                    </a:lnT>
                    <a:lnB>
                      <a:noFill/>
                    </a:lnB>
                  </a:tcPr>
                </a:tc>
              </a:tr>
              <a:tr h="297180">
                <a:tc>
                  <a:txBody>
                    <a:bodyPr/>
                    <a:lstStyle/>
                    <a:p>
                      <a:pPr>
                        <a:defRPr sz="1100" b="0">
                          <a:solidFill>
                            <a:srgbClr val="000000"/>
                          </a:solidFill>
                          <a:latin typeface="Pooppins"/>
                        </a:defRPr>
                      </a:pPr>
                      <a:r>
                        <a:t>                    8.2.6. Rest of Europe</a:t>
                      </a:r>
                    </a:p>
                  </a:txBody>
                  <a:tcPr>
                    <a:noFill/>
                    <a:lnL>
                      <a:noFill/>
                    </a:lnL>
                    <a:lnR>
                      <a:noFill/>
                    </a:lnR>
                    <a:lnT>
                      <a:noFill/>
                    </a:lnT>
                    <a:lnB>
                      <a:noFill/>
                    </a:lnB>
                  </a:tcPr>
                </a:tc>
                <a:tc>
                  <a:txBody>
                    <a:bodyPr/>
                    <a:lstStyle/>
                    <a:p>
                      <a:pPr>
                        <a:defRPr sz="1100" b="0">
                          <a:solidFill>
                            <a:srgbClr val="000000"/>
                          </a:solidFill>
                          <a:latin typeface="Pooppins"/>
                        </a:defRPr>
                      </a:pPr>
                      <a:r>
                        <a:t>          9.5. Company Market Share Analysis, 2024</a:t>
                      </a:r>
                    </a:p>
                  </a:txBody>
                  <a:tcPr>
                    <a:noFill/>
                    <a:lnL>
                      <a:noFill/>
                    </a:lnL>
                    <a:lnR>
                      <a:noFill/>
                    </a:lnR>
                    <a:lnT>
                      <a:noFill/>
                    </a:lnT>
                    <a:lnB>
                      <a:noFill/>
                    </a:lnB>
                  </a:tcPr>
                </a:tc>
              </a:tr>
              <a:tr h="297180">
                <a:tc>
                  <a:txBody>
                    <a:bodyPr/>
                    <a:lstStyle/>
                    <a:p>
                      <a:pPr>
                        <a:defRPr sz="1100" b="0">
                          <a:solidFill>
                            <a:srgbClr val="000000"/>
                          </a:solidFill>
                          <a:latin typeface="Pooppins"/>
                        </a:defRPr>
                      </a:pPr>
                      <a:r>
                        <a:t>          8.3. Asia-Pacific (By Technology, By Application)</a:t>
                      </a:r>
                    </a:p>
                  </a:txBody>
                  <a:tcPr>
                    <a:noFill/>
                    <a:lnL>
                      <a:noFill/>
                    </a:lnL>
                    <a:lnR>
                      <a:noFill/>
                    </a:lnR>
                    <a:lnT>
                      <a:noFill/>
                    </a:lnT>
                    <a:lnB>
                      <a:noFill/>
                    </a:lnB>
                  </a:tcPr>
                </a:tc>
                <a:tc>
                  <a:txBody>
                    <a:bodyPr/>
                    <a:lstStyle/>
                    <a:p>
                      <a:pPr>
                        <a:defRPr sz="1100" b="1">
                          <a:solidFill>
                            <a:srgbClr val="7030A0"/>
                          </a:solidFill>
                          <a:latin typeface="Pooppins"/>
                        </a:defRPr>
                      </a:pPr>
                      <a:r>
                        <a:t>10. Key Company Profiles</a:t>
                      </a:r>
                    </a:p>
                  </a:txBody>
                  <a:tcPr>
                    <a:noFill/>
                    <a:lnL>
                      <a:noFill/>
                    </a:lnL>
                    <a:lnR>
                      <a:noFill/>
                    </a:lnR>
                    <a:lnT>
                      <a:noFill/>
                    </a:lnT>
                    <a:lnB>
                      <a:noFill/>
                    </a:lnB>
                  </a:tcPr>
                </a:tc>
              </a:tr>
              <a:tr h="297180">
                <a:tc>
                  <a:txBody>
                    <a:bodyPr/>
                    <a:lstStyle/>
                    <a:p>
                      <a:pPr>
                        <a:defRPr sz="1100" b="0">
                          <a:solidFill>
                            <a:srgbClr val="000000"/>
                          </a:solidFill>
                          <a:latin typeface="Pooppins"/>
                        </a:defRPr>
                      </a:pPr>
                      <a:r>
                        <a:t>                    8.3.1. China</a:t>
                      </a:r>
                    </a:p>
                  </a:txBody>
                  <a:tcPr>
                    <a:noFill/>
                    <a:lnL>
                      <a:noFill/>
                    </a:lnL>
                    <a:lnR>
                      <a:noFill/>
                    </a:lnR>
                    <a:lnT>
                      <a:noFill/>
                    </a:lnT>
                    <a:lnB>
                      <a:noFill/>
                    </a:lnB>
                  </a:tcPr>
                </a:tc>
                <a:tc>
                  <a:txBody>
                    <a:bodyPr/>
                    <a:lstStyle/>
                    <a:p>
                      <a:pPr>
                        <a:defRPr sz="1100" b="0">
                          <a:solidFill>
                            <a:srgbClr val="000000"/>
                          </a:solidFill>
                          <a:latin typeface="Pooppins"/>
                        </a:defRPr>
                      </a:pPr>
                      <a:r>
                        <a:t>          10.1. Apple Inc.</a:t>
                      </a:r>
                    </a:p>
                  </a:txBody>
                  <a:tcPr>
                    <a:noFill/>
                    <a:lnL>
                      <a:noFill/>
                    </a:lnL>
                    <a:lnR>
                      <a:noFill/>
                    </a:lnR>
                    <a:lnT>
                      <a:noFill/>
                    </a:lnT>
                    <a:lnB>
                      <a:noFill/>
                    </a:lnB>
                  </a:tcPr>
                </a:tc>
              </a:tr>
              <a:tr h="297180">
                <a:tc>
                  <a:txBody>
                    <a:bodyPr/>
                    <a:lstStyle/>
                    <a:p>
                      <a:pPr>
                        <a:defRPr sz="1100" b="0">
                          <a:solidFill>
                            <a:srgbClr val="000000"/>
                          </a:solidFill>
                          <a:latin typeface="Pooppins"/>
                        </a:defRPr>
                      </a:pPr>
                      <a:r>
                        <a:t>                    8.3.2. India</a:t>
                      </a:r>
                    </a:p>
                  </a:txBody>
                  <a:tcPr>
                    <a:noFill/>
                    <a:lnL>
                      <a:noFill/>
                    </a:lnL>
                    <a:lnR>
                      <a:noFill/>
                    </a:lnR>
                    <a:lnT>
                      <a:noFill/>
                    </a:lnT>
                    <a:lnB>
                      <a:noFill/>
                    </a:lnB>
                  </a:tcPr>
                </a:tc>
                <a:tc>
                  <a:txBody>
                    <a:bodyPr/>
                    <a:lstStyle/>
                    <a:p>
                      <a:pPr>
                        <a:defRPr sz="1100" b="0">
                          <a:solidFill>
                            <a:srgbClr val="000000"/>
                          </a:solidFill>
                          <a:latin typeface="Pooppins"/>
                        </a:defRPr>
                      </a:pPr>
                      <a:r>
                        <a:t>                    10.1.1. Company Overview</a:t>
                      </a:r>
                    </a:p>
                  </a:txBody>
                  <a:tcPr>
                    <a:noFill/>
                    <a:lnL>
                      <a:noFill/>
                    </a:lnL>
                    <a:lnR>
                      <a:noFill/>
                    </a:lnR>
                    <a:lnT>
                      <a:noFill/>
                    </a:lnT>
                    <a:lnB>
                      <a:noFill/>
                    </a:lnB>
                  </a:tcPr>
                </a:tc>
              </a:tr>
              <a:tr h="297180">
                <a:tc>
                  <a:txBody>
                    <a:bodyPr/>
                    <a:lstStyle/>
                    <a:p>
                      <a:pPr>
                        <a:defRPr sz="1100" b="0">
                          <a:solidFill>
                            <a:srgbClr val="000000"/>
                          </a:solidFill>
                          <a:latin typeface="Pooppins"/>
                        </a:defRPr>
                      </a:pPr>
                      <a:r>
                        <a:t>                    8.3.3. Japan</a:t>
                      </a:r>
                    </a:p>
                  </a:txBody>
                  <a:tcPr>
                    <a:noFill/>
                    <a:lnL>
                      <a:noFill/>
                    </a:lnL>
                    <a:lnR>
                      <a:noFill/>
                    </a:lnR>
                    <a:lnT>
                      <a:noFill/>
                    </a:lnT>
                    <a:lnB>
                      <a:noFill/>
                    </a:lnB>
                  </a:tcPr>
                </a:tc>
                <a:tc>
                  <a:txBody>
                    <a:bodyPr/>
                    <a:lstStyle/>
                    <a:p>
                      <a:pPr>
                        <a:defRPr sz="1100" b="0">
                          <a:solidFill>
                            <a:srgbClr val="000000"/>
                          </a:solidFill>
                          <a:latin typeface="Pooppins"/>
                        </a:defRPr>
                      </a:pPr>
                      <a:r>
                        <a:t>                    10.1.2. Product Portfolio Overview</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10.1.3. Financial Overview</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10.1.4. Key Developments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10.3.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10.4. Amazon.com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10.5. Tesla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1">
                          <a:solidFill>
                            <a:srgbClr val="7030A0"/>
                          </a:solidFill>
                          <a:latin typeface="Pooppins"/>
                        </a:defRPr>
                      </a:pPr>
                      <a:r>
                        <a:t>11.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3642888"/>
            <a:ext cx="7321550" cy="359946"/>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002834"/>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13463</TotalTime>
  <Words>2451</Words>
  <Application>Microsoft Office PowerPoint</Application>
  <PresentationFormat>Widescreen</PresentationFormat>
  <Paragraphs>499</Paragraphs>
  <Slides>40</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40</vt:i4>
      </vt:variant>
    </vt:vector>
  </HeadingPairs>
  <TitlesOfParts>
    <vt:vector size="54"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80</cp:revision>
  <dcterms:created xsi:type="dcterms:W3CDTF">2024-08-12T13:13:25Z</dcterms:created>
  <dcterms:modified xsi:type="dcterms:W3CDTF">2025-09-15T09:42:25Z</dcterms:modified>
</cp:coreProperties>
</file>